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d232af14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d232af14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d232af14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232af14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d29f01cd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d29f01cd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d232af14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232af14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d232af14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d232af14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232af14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232af14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d232af14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d232af14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d232af14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d232af14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d29f01cd8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d29f01cd8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d29f01cd8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29f01cd8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d232af1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d232af1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d29f01cd8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d29f01cd8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22db4d2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22db4d2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d29f01c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d29f01c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232af1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232af1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d232af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d232af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d232af14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d232af14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d232af14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d232af14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d232af14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232af14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d232af14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d232af14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0" y="0"/>
            <a:ext cx="4324800" cy="3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CMPE 257 Project: Wildfire Risk Analysis and Prediction</a:t>
            </a:r>
            <a:endParaRPr/>
          </a:p>
        </p:txBody>
      </p:sp>
      <p:sp>
        <p:nvSpPr>
          <p:cNvPr id="55" name="Google Shape;55;p13"/>
          <p:cNvSpPr txBox="1"/>
          <p:nvPr/>
        </p:nvSpPr>
        <p:spPr>
          <a:xfrm>
            <a:off x="0" y="2143500"/>
            <a:ext cx="39558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1600">
                <a:solidFill>
                  <a:schemeClr val="dk1"/>
                </a:solidFill>
              </a:rPr>
              <a:t>Project group 6</a:t>
            </a:r>
            <a:endParaRPr b="1" sz="1600">
              <a:solidFill>
                <a:schemeClr val="dk1"/>
              </a:solidFill>
            </a:endParaRPr>
          </a:p>
          <a:p>
            <a:pPr indent="0" lvl="0" marL="0" rtl="0" algn="l">
              <a:lnSpc>
                <a:spcPct val="90000"/>
              </a:lnSpc>
              <a:spcBef>
                <a:spcPts val="1000"/>
              </a:spcBef>
              <a:spcAft>
                <a:spcPts val="0"/>
              </a:spcAft>
              <a:buNone/>
            </a:pPr>
            <a:r>
              <a:rPr b="1" lang="en" u="sng">
                <a:solidFill>
                  <a:schemeClr val="dk1"/>
                </a:solidFill>
              </a:rPr>
              <a:t>Team members:</a:t>
            </a:r>
            <a:endParaRPr b="1" u="sng">
              <a:solidFill>
                <a:schemeClr val="dk1"/>
              </a:solidFill>
            </a:endParaRPr>
          </a:p>
          <a:p>
            <a:pPr indent="0" lvl="0" marL="0" rtl="0" algn="l">
              <a:lnSpc>
                <a:spcPct val="90000"/>
              </a:lnSpc>
              <a:spcBef>
                <a:spcPts val="1000"/>
              </a:spcBef>
              <a:spcAft>
                <a:spcPts val="0"/>
              </a:spcAft>
              <a:buNone/>
            </a:pPr>
            <a:r>
              <a:rPr lang="en">
                <a:solidFill>
                  <a:schemeClr val="dk1"/>
                </a:solidFill>
              </a:rPr>
              <a:t>Akshay Kumar Gyara (013836277)</a:t>
            </a:r>
            <a:endParaRPr>
              <a:solidFill>
                <a:schemeClr val="dk1"/>
              </a:solidFill>
            </a:endParaRPr>
          </a:p>
          <a:p>
            <a:pPr indent="0" lvl="0" marL="0" rtl="0" algn="l">
              <a:lnSpc>
                <a:spcPct val="90000"/>
              </a:lnSpc>
              <a:spcBef>
                <a:spcPts val="1000"/>
              </a:spcBef>
              <a:spcAft>
                <a:spcPts val="0"/>
              </a:spcAft>
              <a:buNone/>
            </a:pPr>
            <a:r>
              <a:rPr lang="en">
                <a:solidFill>
                  <a:schemeClr val="dk1"/>
                </a:solidFill>
              </a:rPr>
              <a:t>Nithya Kuchadi (</a:t>
            </a:r>
            <a:r>
              <a:rPr lang="en">
                <a:solidFill>
                  <a:schemeClr val="dk1"/>
                </a:solidFill>
              </a:rPr>
              <a:t>013769665</a:t>
            </a:r>
            <a:r>
              <a:rPr lang="en" sz="1600">
                <a:solidFill>
                  <a:schemeClr val="dk1"/>
                </a:solidFill>
              </a:rPr>
              <a:t>)</a:t>
            </a:r>
            <a:endParaRPr>
              <a:solidFill>
                <a:schemeClr val="dk1"/>
              </a:solidFill>
            </a:endParaRPr>
          </a:p>
          <a:p>
            <a:pPr indent="0" lvl="0" marL="0" rtl="0" algn="l">
              <a:lnSpc>
                <a:spcPct val="90000"/>
              </a:lnSpc>
              <a:spcBef>
                <a:spcPts val="1000"/>
              </a:spcBef>
              <a:spcAft>
                <a:spcPts val="0"/>
              </a:spcAft>
              <a:buNone/>
            </a:pPr>
            <a:r>
              <a:rPr lang="en">
                <a:solidFill>
                  <a:schemeClr val="dk1"/>
                </a:solidFill>
              </a:rPr>
              <a:t>Nasrajan Jalin (</a:t>
            </a:r>
            <a:r>
              <a:rPr lang="en">
                <a:solidFill>
                  <a:schemeClr val="dk1"/>
                </a:solidFill>
              </a:rPr>
              <a:t>013784420</a:t>
            </a:r>
            <a:r>
              <a:rPr lang="en" sz="1600">
                <a:solidFill>
                  <a:schemeClr val="dk1"/>
                </a:solidFill>
              </a:rPr>
              <a:t>)</a:t>
            </a:r>
            <a:endParaRPr>
              <a:solidFill>
                <a:schemeClr val="dk1"/>
              </a:solidFill>
            </a:endParaRPr>
          </a:p>
          <a:p>
            <a:pPr indent="0" lvl="0" marL="0" rtl="0" algn="l">
              <a:lnSpc>
                <a:spcPct val="90000"/>
              </a:lnSpc>
              <a:spcBef>
                <a:spcPts val="1000"/>
              </a:spcBef>
              <a:spcAft>
                <a:spcPts val="0"/>
              </a:spcAft>
              <a:buNone/>
            </a:pPr>
            <a:r>
              <a:rPr lang="en">
                <a:solidFill>
                  <a:schemeClr val="dk1"/>
                </a:solidFill>
              </a:rPr>
              <a:t>Shalu Rani (012565046)</a:t>
            </a:r>
            <a:endParaRPr>
              <a:solidFill>
                <a:schemeClr val="dk1"/>
              </a:solidFill>
            </a:endParaRPr>
          </a:p>
          <a:p>
            <a:pPr indent="0" lvl="0" marL="0" rtl="0" algn="l">
              <a:lnSpc>
                <a:spcPct val="90000"/>
              </a:lnSpc>
              <a:spcBef>
                <a:spcPts val="1000"/>
              </a:spcBef>
              <a:spcAft>
                <a:spcPts val="0"/>
              </a:spcAft>
              <a:buNone/>
            </a:pPr>
            <a:r>
              <a:t/>
            </a:r>
            <a:endParaRPr>
              <a:solidFill>
                <a:srgbClr val="FFA009"/>
              </a:solidFill>
            </a:endParaRPr>
          </a:p>
        </p:txBody>
      </p:sp>
      <p:pic>
        <p:nvPicPr>
          <p:cNvPr id="56" name="Google Shape;56;p13"/>
          <p:cNvPicPr preferRelativeResize="0"/>
          <p:nvPr/>
        </p:nvPicPr>
        <p:blipFill>
          <a:blip r:embed="rId3">
            <a:alphaModFix/>
          </a:blip>
          <a:stretch>
            <a:fillRect/>
          </a:stretch>
        </p:blipFill>
        <p:spPr>
          <a:xfrm>
            <a:off x="4572000" y="0"/>
            <a:ext cx="4572000" cy="5143500"/>
          </a:xfrm>
          <a:prstGeom prst="rect">
            <a:avLst/>
          </a:prstGeom>
          <a:noFill/>
          <a:ln>
            <a:noFill/>
          </a:ln>
        </p:spPr>
      </p:pic>
      <p:cxnSp>
        <p:nvCxnSpPr>
          <p:cNvPr id="57" name="Google Shape;57;p13"/>
          <p:cNvCxnSpPr>
            <a:stCxn id="54" idx="1"/>
            <a:endCxn id="54" idx="3"/>
          </p:cNvCxnSpPr>
          <p:nvPr/>
        </p:nvCxnSpPr>
        <p:spPr>
          <a:xfrm>
            <a:off x="0" y="1626150"/>
            <a:ext cx="4324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Correlation</a:t>
            </a:r>
            <a:endParaRPr/>
          </a:p>
          <a:p>
            <a:pPr indent="0" lvl="0" marL="0" rtl="0" algn="l">
              <a:spcBef>
                <a:spcPts val="0"/>
              </a:spcBef>
              <a:spcAft>
                <a:spcPts val="0"/>
              </a:spcAft>
              <a:buNone/>
            </a:pPr>
            <a:r>
              <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below correlation matrix is a better understanding about the relationship between the </a:t>
            </a:r>
            <a:r>
              <a:rPr i="1" lang="en" sz="1400">
                <a:solidFill>
                  <a:schemeClr val="dk1"/>
                </a:solidFill>
                <a:highlight>
                  <a:srgbClr val="FFFFFF"/>
                </a:highlight>
                <a:latin typeface="Roboto"/>
                <a:ea typeface="Roboto"/>
                <a:cs typeface="Roboto"/>
                <a:sym typeface="Roboto"/>
              </a:rPr>
              <a:t>ith</a:t>
            </a:r>
            <a:r>
              <a:rPr lang="en" sz="1400">
                <a:solidFill>
                  <a:schemeClr val="dk1"/>
                </a:solidFill>
                <a:highlight>
                  <a:srgbClr val="FFFFFF"/>
                </a:highlight>
                <a:latin typeface="Roboto"/>
                <a:ea typeface="Roboto"/>
                <a:cs typeface="Roboto"/>
                <a:sym typeface="Roboto"/>
              </a:rPr>
              <a:t> and </a:t>
            </a:r>
            <a:r>
              <a:rPr i="1" lang="en" sz="1400">
                <a:solidFill>
                  <a:schemeClr val="dk1"/>
                </a:solidFill>
                <a:highlight>
                  <a:srgbClr val="FFFFFF"/>
                </a:highlight>
                <a:latin typeface="Roboto"/>
                <a:ea typeface="Roboto"/>
                <a:cs typeface="Roboto"/>
                <a:sym typeface="Roboto"/>
              </a:rPr>
              <a:t>jth</a:t>
            </a:r>
            <a:r>
              <a:rPr lang="en" sz="1400">
                <a:solidFill>
                  <a:schemeClr val="dk1"/>
                </a:solidFill>
                <a:highlight>
                  <a:srgbClr val="FFFFFF"/>
                </a:highlight>
                <a:latin typeface="Roboto"/>
                <a:ea typeface="Roboto"/>
                <a:cs typeface="Roboto"/>
                <a:sym typeface="Roboto"/>
              </a:rPr>
              <a:t> parameter than the above matrix.</a:t>
            </a:r>
            <a:endParaRPr sz="1400"/>
          </a:p>
          <a:p>
            <a:pPr indent="0" lvl="0" marL="0" rtl="0" algn="l">
              <a:spcBef>
                <a:spcPts val="0"/>
              </a:spcBef>
              <a:spcAft>
                <a:spcPts val="0"/>
              </a:spcAft>
              <a:buNone/>
            </a:pPr>
            <a:r>
              <a:rPr lang="en" sz="1400"/>
              <a:t>T</a:t>
            </a:r>
            <a:r>
              <a:rPr lang="en" sz="1400">
                <a:solidFill>
                  <a:srgbClr val="2D3B45"/>
                </a:solidFill>
              </a:rPr>
              <a:t>he below image shows heat Map after removing less correlated attributes.</a:t>
            </a:r>
            <a:endParaRPr sz="1400">
              <a:solidFill>
                <a:srgbClr val="2D3B45"/>
              </a:solidFill>
            </a:endParaRPr>
          </a:p>
          <a:p>
            <a:pPr indent="0" lvl="0" marL="0" rtl="0" algn="l">
              <a:spcBef>
                <a:spcPts val="0"/>
              </a:spcBef>
              <a:spcAft>
                <a:spcPts val="1600"/>
              </a:spcAft>
              <a:buNone/>
            </a:pPr>
            <a:r>
              <a:t/>
            </a:r>
            <a:endParaRPr/>
          </a:p>
        </p:txBody>
      </p:sp>
      <p:pic>
        <p:nvPicPr>
          <p:cNvPr id="124" name="Google Shape;124;p22"/>
          <p:cNvPicPr preferRelativeResize="0"/>
          <p:nvPr/>
        </p:nvPicPr>
        <p:blipFill>
          <a:blip r:embed="rId3">
            <a:alphaModFix/>
          </a:blip>
          <a:stretch>
            <a:fillRect/>
          </a:stretch>
        </p:blipFill>
        <p:spPr>
          <a:xfrm>
            <a:off x="426750" y="1962000"/>
            <a:ext cx="6984475" cy="3040600"/>
          </a:xfrm>
          <a:prstGeom prst="rect">
            <a:avLst/>
          </a:prstGeom>
          <a:noFill/>
          <a:ln>
            <a:noFill/>
          </a:ln>
        </p:spPr>
      </p:pic>
      <p:sp>
        <p:nvSpPr>
          <p:cNvPr id="125" name="Google Shape;12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900"/>
              </a:spcAft>
              <a:buClr>
                <a:schemeClr val="dk1"/>
              </a:buClr>
              <a:buSzPts val="1100"/>
              <a:buFont typeface="Arial"/>
              <a:buNone/>
            </a:pPr>
            <a:r>
              <a:rPr lang="en" sz="1400">
                <a:solidFill>
                  <a:srgbClr val="2D3B45"/>
                </a:solidFill>
              </a:rPr>
              <a:t>For a county like San Diego, temperature plays a major role in causing fire. Majority of  the fire incidents that we analyzed, happened when the temperature was</a:t>
            </a:r>
            <a:endParaRPr sz="1400"/>
          </a:p>
        </p:txBody>
      </p:sp>
      <p:pic>
        <p:nvPicPr>
          <p:cNvPr id="132" name="Google Shape;132;p23"/>
          <p:cNvPicPr preferRelativeResize="0"/>
          <p:nvPr/>
        </p:nvPicPr>
        <p:blipFill>
          <a:blip r:embed="rId3">
            <a:alphaModFix/>
          </a:blip>
          <a:stretch>
            <a:fillRect/>
          </a:stretch>
        </p:blipFill>
        <p:spPr>
          <a:xfrm>
            <a:off x="495800" y="1925525"/>
            <a:ext cx="3990350" cy="3016425"/>
          </a:xfrm>
          <a:prstGeom prst="rect">
            <a:avLst/>
          </a:prstGeom>
          <a:noFill/>
          <a:ln>
            <a:noFill/>
          </a:ln>
        </p:spPr>
      </p:pic>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34" name="Google Shape;134;p23"/>
          <p:cNvPicPr preferRelativeResize="0"/>
          <p:nvPr/>
        </p:nvPicPr>
        <p:blipFill>
          <a:blip r:embed="rId4">
            <a:alphaModFix/>
          </a:blip>
          <a:stretch>
            <a:fillRect/>
          </a:stretch>
        </p:blipFill>
        <p:spPr>
          <a:xfrm>
            <a:off x="5861375" y="2161225"/>
            <a:ext cx="249555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01775" y="0"/>
            <a:ext cx="85206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temperature graph for each month </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42" name="Google Shape;142;p24"/>
          <p:cNvPicPr preferRelativeResize="0"/>
          <p:nvPr/>
        </p:nvPicPr>
        <p:blipFill>
          <a:blip r:embed="rId3">
            <a:alphaModFix/>
          </a:blip>
          <a:stretch>
            <a:fillRect/>
          </a:stretch>
        </p:blipFill>
        <p:spPr>
          <a:xfrm>
            <a:off x="152400" y="725298"/>
            <a:ext cx="9144001" cy="39977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Gust</a:t>
            </a:r>
            <a:endParaRPr/>
          </a:p>
        </p:txBody>
      </p:sp>
      <p:sp>
        <p:nvSpPr>
          <p:cNvPr id="148" name="Google Shape;14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22222"/>
                </a:solidFill>
                <a:highlight>
                  <a:srgbClr val="FFFFFF"/>
                </a:highlight>
                <a:latin typeface="Roboto"/>
                <a:ea typeface="Roboto"/>
                <a:cs typeface="Roboto"/>
                <a:sym typeface="Roboto"/>
              </a:rPr>
              <a:t>Gust has a strong effect on fire behavior due to the </a:t>
            </a:r>
            <a:r>
              <a:rPr lang="en" sz="1200">
                <a:solidFill>
                  <a:srgbClr val="222222"/>
                </a:solidFill>
                <a:highlight>
                  <a:srgbClr val="FFFFFF"/>
                </a:highlight>
                <a:latin typeface="Roboto"/>
                <a:ea typeface="Roboto"/>
                <a:cs typeface="Roboto"/>
                <a:sym typeface="Roboto"/>
              </a:rPr>
              <a:t>fanning </a:t>
            </a:r>
            <a:r>
              <a:rPr lang="en" sz="1200">
                <a:solidFill>
                  <a:srgbClr val="222222"/>
                </a:solidFill>
                <a:highlight>
                  <a:srgbClr val="FFFFFF"/>
                </a:highlight>
                <a:latin typeface="Roboto"/>
                <a:ea typeface="Roboto"/>
                <a:cs typeface="Roboto"/>
                <a:sym typeface="Roboto"/>
              </a:rPr>
              <a:t>effect on the fire. ...Wind increases the oxygen supply which results in spreading the fire more rapidly. This  also removes the surface fuel moisture, which results in the drying of the fuel. Air pressure will push flames, sparks and firebrands into new fuel.</a:t>
            </a:r>
            <a:endParaRPr/>
          </a:p>
        </p:txBody>
      </p:sp>
      <p:pic>
        <p:nvPicPr>
          <p:cNvPr id="149" name="Google Shape;149;p25"/>
          <p:cNvPicPr preferRelativeResize="0"/>
          <p:nvPr/>
        </p:nvPicPr>
        <p:blipFill>
          <a:blip r:embed="rId3">
            <a:alphaModFix/>
          </a:blip>
          <a:stretch>
            <a:fillRect/>
          </a:stretch>
        </p:blipFill>
        <p:spPr>
          <a:xfrm>
            <a:off x="479350" y="1902650"/>
            <a:ext cx="5506025" cy="3298500"/>
          </a:xfrm>
          <a:prstGeom prst="rect">
            <a:avLst/>
          </a:prstGeom>
          <a:noFill/>
          <a:ln>
            <a:noFill/>
          </a:ln>
        </p:spPr>
      </p:pic>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b="1" lang="en" sz="2400">
                <a:solidFill>
                  <a:srgbClr val="2D3B45"/>
                </a:solidFill>
              </a:rPr>
              <a:t>Landscape and Vegetation</a:t>
            </a:r>
            <a:endParaRPr sz="2400"/>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900"/>
              </a:spcAft>
              <a:buClr>
                <a:schemeClr val="dk1"/>
              </a:buClr>
              <a:buSzPts val="1100"/>
              <a:buFont typeface="Arial"/>
              <a:buNone/>
            </a:pPr>
            <a:r>
              <a:rPr lang="en" sz="1400">
                <a:solidFill>
                  <a:srgbClr val="2D3B45"/>
                </a:solidFill>
              </a:rPr>
              <a:t>The accumulated biomass in the form of dead leaves, branches etc. makes a huge impact in the ignition and spread of fire. The landscape, soil moisture content, type of vegetation in the area influences the probability of fire occurrence.</a:t>
            </a:r>
            <a:endParaRPr sz="1400"/>
          </a:p>
        </p:txBody>
      </p:sp>
      <p:pic>
        <p:nvPicPr>
          <p:cNvPr id="157" name="Google Shape;157;p26"/>
          <p:cNvPicPr preferRelativeResize="0"/>
          <p:nvPr/>
        </p:nvPicPr>
        <p:blipFill rotWithShape="1">
          <a:blip r:embed="rId3">
            <a:alphaModFix/>
          </a:blip>
          <a:srcRect b="4890" l="0" r="0" t="-4890"/>
          <a:stretch/>
        </p:blipFill>
        <p:spPr>
          <a:xfrm>
            <a:off x="361525" y="1830238"/>
            <a:ext cx="5512066" cy="3302775"/>
          </a:xfrm>
          <a:prstGeom prst="rect">
            <a:avLst/>
          </a:prstGeom>
          <a:noFill/>
          <a:ln>
            <a:noFill/>
          </a:ln>
        </p:spPr>
      </p:pic>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Smoke</a:t>
            </a:r>
            <a:endParaRPr/>
          </a:p>
        </p:txBody>
      </p:sp>
      <p:sp>
        <p:nvSpPr>
          <p:cNvPr id="164" name="Google Shape;164;p27"/>
          <p:cNvSpPr txBox="1"/>
          <p:nvPr>
            <p:ph idx="1" type="body"/>
          </p:nvPr>
        </p:nvSpPr>
        <p:spPr>
          <a:xfrm>
            <a:off x="311700" y="814000"/>
            <a:ext cx="8520600" cy="37548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Clr>
                <a:schemeClr val="dk1"/>
              </a:buClr>
              <a:buSzPts val="1100"/>
              <a:buFont typeface="Arial"/>
              <a:buNone/>
            </a:pPr>
            <a:r>
              <a:rPr lang="en" sz="1400">
                <a:solidFill>
                  <a:srgbClr val="2D3B45"/>
                </a:solidFill>
              </a:rPr>
              <a:t>As smoke is a key element of fire, it can be used for early detection of fire. In this project, we are going to use spatial images of a particular county which has both signs of smoke and no sign of smokes to train the model. </a:t>
            </a:r>
            <a:endParaRPr sz="1400">
              <a:solidFill>
                <a:srgbClr val="2D3B45"/>
              </a:solidFill>
            </a:endParaRPr>
          </a:p>
          <a:p>
            <a:pPr indent="0" lvl="0" marL="0" rtl="0" algn="l">
              <a:lnSpc>
                <a:spcPct val="100000"/>
              </a:lnSpc>
              <a:spcBef>
                <a:spcPts val="0"/>
              </a:spcBef>
              <a:spcAft>
                <a:spcPts val="0"/>
              </a:spcAft>
              <a:buNone/>
            </a:pPr>
            <a:r>
              <a:t/>
            </a:r>
            <a:endParaRPr sz="1400"/>
          </a:p>
        </p:txBody>
      </p:sp>
      <p:pic>
        <p:nvPicPr>
          <p:cNvPr id="165" name="Google Shape;165;p27"/>
          <p:cNvPicPr preferRelativeResize="0"/>
          <p:nvPr/>
        </p:nvPicPr>
        <p:blipFill>
          <a:blip r:embed="rId3">
            <a:alphaModFix/>
          </a:blip>
          <a:stretch>
            <a:fillRect/>
          </a:stretch>
        </p:blipFill>
        <p:spPr>
          <a:xfrm>
            <a:off x="389950" y="1751125"/>
            <a:ext cx="4182050" cy="3305700"/>
          </a:xfrm>
          <a:prstGeom prst="rect">
            <a:avLst/>
          </a:prstGeom>
          <a:noFill/>
          <a:ln>
            <a:noFill/>
          </a:ln>
        </p:spPr>
      </p:pic>
      <p:sp>
        <p:nvSpPr>
          <p:cNvPr id="166" name="Google Shape;1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Satellite Images</a:t>
            </a:r>
            <a:endParaRPr/>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D3B45"/>
                </a:solidFill>
              </a:rPr>
              <a:t>As satellite data covers large areas and helps in the identification of extremely large features. Satellite images provide insights about the vegetation changes over season and the change in human activity over a terrain. In the below images the small </a:t>
            </a:r>
            <a:r>
              <a:rPr lang="en" sz="1400">
                <a:solidFill>
                  <a:srgbClr val="2D3B45"/>
                </a:solidFill>
              </a:rPr>
              <a:t>dotted</a:t>
            </a:r>
            <a:r>
              <a:rPr lang="en" sz="1400">
                <a:solidFill>
                  <a:srgbClr val="2D3B45"/>
                </a:solidFill>
              </a:rPr>
              <a:t> spots are the sign of fire. </a:t>
            </a:r>
            <a:endParaRPr sz="1400"/>
          </a:p>
        </p:txBody>
      </p:sp>
      <p:pic>
        <p:nvPicPr>
          <p:cNvPr id="173" name="Google Shape;173;p28"/>
          <p:cNvPicPr preferRelativeResize="0"/>
          <p:nvPr/>
        </p:nvPicPr>
        <p:blipFill>
          <a:blip r:embed="rId3">
            <a:alphaModFix/>
          </a:blip>
          <a:stretch>
            <a:fillRect/>
          </a:stretch>
        </p:blipFill>
        <p:spPr>
          <a:xfrm>
            <a:off x="253925" y="2007800"/>
            <a:ext cx="5943600" cy="3257550"/>
          </a:xfrm>
          <a:prstGeom prst="rect">
            <a:avLst/>
          </a:prstGeom>
          <a:noFill/>
          <a:ln>
            <a:noFill/>
          </a:ln>
        </p:spPr>
      </p:pic>
      <p:sp>
        <p:nvSpPr>
          <p:cNvPr id="174" name="Google Shape;17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2000"/>
              <a:t>Machine Learning Models and AI Algorithms: </a:t>
            </a:r>
            <a:endParaRPr sz="2000"/>
          </a:p>
          <a:p>
            <a:pPr indent="0" lvl="0" marL="0" rtl="0" algn="l">
              <a:lnSpc>
                <a:spcPct val="115000"/>
              </a:lnSpc>
              <a:spcBef>
                <a:spcPts val="900"/>
              </a:spcBef>
              <a:spcAft>
                <a:spcPts val="900"/>
              </a:spcAft>
              <a:buClr>
                <a:schemeClr val="dk1"/>
              </a:buClr>
              <a:buSzPts val="1100"/>
              <a:buFont typeface="Arial"/>
              <a:buNone/>
            </a:pPr>
            <a:r>
              <a:rPr lang="en" sz="1400"/>
              <a:t>      We will be using the below 4 Machine learning models:</a:t>
            </a:r>
            <a:endParaRPr sz="1400"/>
          </a:p>
        </p:txBody>
      </p:sp>
      <p:sp>
        <p:nvSpPr>
          <p:cNvPr id="180" name="Google Shape;180;p29"/>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30200" lvl="0" marL="457200" rtl="0" algn="l">
              <a:spcBef>
                <a:spcPts val="900"/>
              </a:spcBef>
              <a:spcAft>
                <a:spcPts val="0"/>
              </a:spcAft>
              <a:buClr>
                <a:srgbClr val="2D3B45"/>
              </a:buClr>
              <a:buSzPts val="1600"/>
              <a:buChar char="●"/>
            </a:pPr>
            <a:r>
              <a:rPr b="1" lang="en" sz="1600">
                <a:solidFill>
                  <a:srgbClr val="2D3B45"/>
                </a:solidFill>
              </a:rPr>
              <a:t>Logistic Regression:</a:t>
            </a:r>
            <a:endParaRPr b="1" sz="1600">
              <a:solidFill>
                <a:srgbClr val="2D3B45"/>
              </a:solidFill>
            </a:endParaRPr>
          </a:p>
          <a:p>
            <a:pPr indent="0" lvl="0" marL="914400" rtl="0" algn="l">
              <a:spcBef>
                <a:spcPts val="900"/>
              </a:spcBef>
              <a:spcAft>
                <a:spcPts val="0"/>
              </a:spcAft>
              <a:buNone/>
            </a:pPr>
            <a:r>
              <a:rPr lang="en" sz="1400">
                <a:solidFill>
                  <a:srgbClr val="2D3B45"/>
                </a:solidFill>
              </a:rPr>
              <a:t>1)</a:t>
            </a:r>
            <a:r>
              <a:rPr lang="en" sz="1400">
                <a:solidFill>
                  <a:srgbClr val="333333"/>
                </a:solidFill>
                <a:highlight>
                  <a:srgbClr val="FFFFFF"/>
                </a:highlight>
              </a:rPr>
              <a:t>Logistic regression models the probabilities for classification problems with two possible outcomes. It’s an extension of the linear regression model for classification problems.</a:t>
            </a:r>
            <a:endParaRPr sz="1400">
              <a:solidFill>
                <a:srgbClr val="333333"/>
              </a:solidFill>
              <a:highlight>
                <a:srgbClr val="FFFFFF"/>
              </a:highlight>
            </a:endParaRPr>
          </a:p>
          <a:p>
            <a:pPr indent="0" lvl="0" marL="914400" rtl="0" algn="l">
              <a:spcBef>
                <a:spcPts val="900"/>
              </a:spcBef>
              <a:spcAft>
                <a:spcPts val="0"/>
              </a:spcAft>
              <a:buNone/>
            </a:pPr>
            <a:r>
              <a:rPr lang="en" sz="1400">
                <a:solidFill>
                  <a:srgbClr val="333333"/>
                </a:solidFill>
                <a:highlight>
                  <a:srgbClr val="FFFFFF"/>
                </a:highlight>
              </a:rPr>
              <a:t>2)</a:t>
            </a:r>
            <a:r>
              <a:rPr lang="en" sz="1400">
                <a:solidFill>
                  <a:srgbClr val="2D3B45"/>
                </a:solidFill>
                <a:highlight>
                  <a:srgbClr val="FFFFFF"/>
                </a:highlight>
              </a:rPr>
              <a:t>In regression analysis, logistic regression is predictive analysis used when dependent variable(target) is categorical and dichotomous(e.g. yes/no; fire/no-fire etc).</a:t>
            </a:r>
            <a:endParaRPr sz="1400">
              <a:solidFill>
                <a:srgbClr val="2D3B45"/>
              </a:solidFill>
              <a:highlight>
                <a:srgbClr val="FFFFFF"/>
              </a:highlight>
            </a:endParaRPr>
          </a:p>
          <a:p>
            <a:pPr indent="0" lvl="0" marL="914400" rtl="0" algn="l">
              <a:spcBef>
                <a:spcPts val="900"/>
              </a:spcBef>
              <a:spcAft>
                <a:spcPts val="0"/>
              </a:spcAft>
              <a:buNone/>
            </a:pPr>
            <a:r>
              <a:rPr lang="en" sz="1400">
                <a:solidFill>
                  <a:srgbClr val="2D3B45"/>
                </a:solidFill>
                <a:highlight>
                  <a:srgbClr val="FFFFFF"/>
                </a:highlight>
              </a:rPr>
              <a:t>3)The coefficients (Beta values) of the logistic regression algorithm must be estimated from the training data. This is done using maximum-likelihood estimation. The best coefficients would result in a model that would predict a value very close to 1 (e.g. fire) for the default class and a value very close to 0 (e.g. no-fire) for the other class.</a:t>
            </a:r>
            <a:endParaRPr sz="1400">
              <a:solidFill>
                <a:srgbClr val="2D3B45"/>
              </a:solidFill>
              <a:highlight>
                <a:srgbClr val="FFFFFF"/>
              </a:highlight>
            </a:endParaRPr>
          </a:p>
          <a:p>
            <a:pPr indent="0" lvl="0" marL="914400" rtl="0" algn="l">
              <a:spcBef>
                <a:spcPts val="900"/>
              </a:spcBef>
              <a:spcAft>
                <a:spcPts val="0"/>
              </a:spcAft>
              <a:buNone/>
            </a:pPr>
            <a:r>
              <a:t/>
            </a:r>
            <a:endParaRPr sz="1400">
              <a:solidFill>
                <a:srgbClr val="333333"/>
              </a:solidFill>
              <a:highlight>
                <a:srgbClr val="FFFFFF"/>
              </a:highlight>
            </a:endParaRPr>
          </a:p>
          <a:p>
            <a:pPr indent="0" lvl="0" marL="914400" rtl="0" algn="l">
              <a:spcBef>
                <a:spcPts val="900"/>
              </a:spcBef>
              <a:spcAft>
                <a:spcPts val="0"/>
              </a:spcAft>
              <a:buNone/>
            </a:pPr>
            <a:r>
              <a:t/>
            </a:r>
            <a:endParaRPr sz="1400">
              <a:solidFill>
                <a:srgbClr val="333333"/>
              </a:solidFill>
              <a:highlight>
                <a:srgbClr val="FFFFFF"/>
              </a:highlight>
            </a:endParaRPr>
          </a:p>
          <a:p>
            <a:pPr indent="0" lvl="0" marL="914400" rtl="0" algn="l">
              <a:spcBef>
                <a:spcPts val="900"/>
              </a:spcBef>
              <a:spcAft>
                <a:spcPts val="0"/>
              </a:spcAft>
              <a:buNone/>
            </a:pPr>
            <a:r>
              <a:t/>
            </a:r>
            <a:endParaRPr b="1" sz="1600">
              <a:solidFill>
                <a:srgbClr val="2D3B45"/>
              </a:solidFill>
            </a:endParaRPr>
          </a:p>
          <a:p>
            <a:pPr indent="0" lvl="0" marL="914400" rtl="0" algn="l">
              <a:spcBef>
                <a:spcPts val="900"/>
              </a:spcBef>
              <a:spcAft>
                <a:spcPts val="900"/>
              </a:spcAft>
              <a:buNone/>
            </a:pPr>
            <a:r>
              <a:t/>
            </a:r>
            <a:endParaRPr b="1" sz="1600">
              <a:solidFill>
                <a:srgbClr val="2D3B45"/>
              </a:solidFill>
            </a:endParaRPr>
          </a:p>
        </p:txBody>
      </p:sp>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 name="Google Shape;187;p30"/>
          <p:cNvSpPr txBox="1"/>
          <p:nvPr/>
        </p:nvSpPr>
        <p:spPr>
          <a:xfrm>
            <a:off x="345975" y="484375"/>
            <a:ext cx="8268900" cy="4716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D3B45"/>
              </a:buClr>
              <a:buSzPts val="1600"/>
              <a:buChar char="●"/>
            </a:pPr>
            <a:r>
              <a:rPr b="1" lang="en" sz="1600" u="sng">
                <a:solidFill>
                  <a:srgbClr val="2D3B45"/>
                </a:solidFill>
              </a:rPr>
              <a:t>RandomForest:</a:t>
            </a:r>
            <a:endParaRPr b="1" sz="1600" u="sng">
              <a:solidFill>
                <a:srgbClr val="2D3B45"/>
              </a:solidFill>
            </a:endParaRPr>
          </a:p>
          <a:p>
            <a:pPr indent="0" lvl="0" marL="457200" rtl="0" algn="l">
              <a:lnSpc>
                <a:spcPct val="115000"/>
              </a:lnSpc>
              <a:spcBef>
                <a:spcPts val="900"/>
              </a:spcBef>
              <a:spcAft>
                <a:spcPts val="0"/>
              </a:spcAft>
              <a:buNone/>
            </a:pPr>
            <a:r>
              <a:rPr lang="en" sz="1200">
                <a:solidFill>
                  <a:srgbClr val="2D3B45"/>
                </a:solidFill>
              </a:rPr>
              <a:t>   1</a:t>
            </a:r>
            <a:r>
              <a:rPr lang="en">
                <a:solidFill>
                  <a:srgbClr val="2D3B45"/>
                </a:solidFill>
              </a:rPr>
              <a:t>)Random Forest is one of the most widely used algorithms and works well with high dimensional data. It is flexible  and gives good performance even without tuning the hyperparameter.</a:t>
            </a:r>
            <a:endParaRPr>
              <a:solidFill>
                <a:srgbClr val="2D3B45"/>
              </a:solidFill>
            </a:endParaRPr>
          </a:p>
          <a:p>
            <a:pPr indent="0" lvl="0" marL="457200" rtl="0" algn="l">
              <a:lnSpc>
                <a:spcPct val="115000"/>
              </a:lnSpc>
              <a:spcBef>
                <a:spcPts val="900"/>
              </a:spcBef>
              <a:spcAft>
                <a:spcPts val="0"/>
              </a:spcAft>
              <a:buNone/>
            </a:pPr>
            <a:r>
              <a:rPr lang="en">
                <a:solidFill>
                  <a:srgbClr val="2D3B45"/>
                </a:solidFill>
              </a:rPr>
              <a:t>2) In this project we will be using sensor data of Weather, Human activity data, satellite images data of fire history and vegetation type of a specific county ie San Diego in our case to predict if there is fire or no fire.</a:t>
            </a:r>
            <a:endParaRPr>
              <a:solidFill>
                <a:srgbClr val="2D3B45"/>
              </a:solidFill>
            </a:endParaRPr>
          </a:p>
          <a:p>
            <a:pPr indent="0" lvl="0" marL="457200" rtl="0" algn="l">
              <a:lnSpc>
                <a:spcPct val="115000"/>
              </a:lnSpc>
              <a:spcBef>
                <a:spcPts val="900"/>
              </a:spcBef>
              <a:spcAft>
                <a:spcPts val="0"/>
              </a:spcAft>
              <a:buNone/>
            </a:pPr>
            <a:r>
              <a:rPr lang="en">
                <a:solidFill>
                  <a:srgbClr val="2D3B45"/>
                </a:solidFill>
              </a:rPr>
              <a:t>3)Unlike decision trees where the most important feature is used for splitting the node, random forest searches for the best features among a random subset of features.</a:t>
            </a:r>
            <a:endParaRPr>
              <a:solidFill>
                <a:srgbClr val="2D3B45"/>
              </a:solidFill>
            </a:endParaRPr>
          </a:p>
          <a:p>
            <a:pPr indent="0" lvl="0" marL="457200" rtl="0" algn="l">
              <a:lnSpc>
                <a:spcPct val="115000"/>
              </a:lnSpc>
              <a:spcBef>
                <a:spcPts val="900"/>
              </a:spcBef>
              <a:spcAft>
                <a:spcPts val="0"/>
              </a:spcAft>
              <a:buNone/>
            </a:pPr>
            <a:r>
              <a:t/>
            </a:r>
            <a:endParaRPr sz="1200">
              <a:solidFill>
                <a:srgbClr val="2D3B45"/>
              </a:solidFill>
            </a:endParaRPr>
          </a:p>
          <a:p>
            <a:pPr indent="0" lvl="0" marL="457200" rtl="0" algn="l">
              <a:lnSpc>
                <a:spcPct val="115000"/>
              </a:lnSpc>
              <a:spcBef>
                <a:spcPts val="900"/>
              </a:spcBef>
              <a:spcAft>
                <a:spcPts val="0"/>
              </a:spcAft>
              <a:buNone/>
            </a:pPr>
            <a:r>
              <a:t/>
            </a:r>
            <a:endParaRPr sz="1200">
              <a:solidFill>
                <a:srgbClr val="2D3B45"/>
              </a:solidFill>
            </a:endParaRPr>
          </a:p>
          <a:p>
            <a:pPr indent="0" lvl="0" marL="0" rtl="0" algn="l">
              <a:lnSpc>
                <a:spcPct val="115000"/>
              </a:lnSpc>
              <a:spcBef>
                <a:spcPts val="900"/>
              </a:spcBef>
              <a:spcAft>
                <a:spcPts val="0"/>
              </a:spcAft>
              <a:buNone/>
            </a:pPr>
            <a:r>
              <a:t/>
            </a:r>
            <a:endParaRPr sz="1200">
              <a:solidFill>
                <a:srgbClr val="2D3B45"/>
              </a:solidFill>
            </a:endParaRPr>
          </a:p>
          <a:p>
            <a:pPr indent="0" lvl="0" marL="914400" rtl="0" algn="l">
              <a:lnSpc>
                <a:spcPct val="115000"/>
              </a:lnSpc>
              <a:spcBef>
                <a:spcPts val="900"/>
              </a:spcBef>
              <a:spcAft>
                <a:spcPts val="900"/>
              </a:spcAft>
              <a:buNone/>
            </a:pPr>
            <a:r>
              <a:t/>
            </a:r>
            <a:endParaRPr b="1" sz="1600">
              <a:solidFill>
                <a:srgbClr val="2D3B45"/>
              </a:solidFill>
            </a:endParaRPr>
          </a:p>
        </p:txBody>
      </p:sp>
      <p:pic>
        <p:nvPicPr>
          <p:cNvPr id="188" name="Google Shape;188;p30"/>
          <p:cNvPicPr preferRelativeResize="0"/>
          <p:nvPr/>
        </p:nvPicPr>
        <p:blipFill>
          <a:blip r:embed="rId3">
            <a:alphaModFix/>
          </a:blip>
          <a:stretch>
            <a:fillRect/>
          </a:stretch>
        </p:blipFill>
        <p:spPr>
          <a:xfrm>
            <a:off x="2271900" y="3268775"/>
            <a:ext cx="3089250" cy="187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94" name="Google Shape;194;p31"/>
          <p:cNvSpPr txBox="1"/>
          <p:nvPr/>
        </p:nvSpPr>
        <p:spPr>
          <a:xfrm>
            <a:off x="46150" y="0"/>
            <a:ext cx="8753100" cy="5056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D3B45"/>
              </a:buClr>
              <a:buSzPts val="1600"/>
              <a:buChar char="●"/>
            </a:pPr>
            <a:r>
              <a:rPr b="1" lang="en" sz="1600">
                <a:solidFill>
                  <a:srgbClr val="2D3B45"/>
                </a:solidFill>
              </a:rPr>
              <a:t>Convolutional Neural Network (CNN) </a:t>
            </a:r>
            <a:endParaRPr b="1" sz="1600">
              <a:solidFill>
                <a:srgbClr val="2D3B45"/>
              </a:solidFill>
            </a:endParaRPr>
          </a:p>
          <a:p>
            <a:pPr indent="0" lvl="0" marL="914400" rtl="0" algn="l">
              <a:lnSpc>
                <a:spcPct val="115000"/>
              </a:lnSpc>
              <a:spcBef>
                <a:spcPts val="900"/>
              </a:spcBef>
              <a:spcAft>
                <a:spcPts val="0"/>
              </a:spcAft>
              <a:buNone/>
            </a:pPr>
            <a:r>
              <a:rPr lang="en">
                <a:solidFill>
                  <a:srgbClr val="2D3B45"/>
                </a:solidFill>
              </a:rPr>
              <a:t>1)Convolutional Neural Network is a class of deep, forward-feed artificial neural networks, most commonly applied to analyzing visual imagery.</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2)CNN use a variation of multilayer perceptrons designed to require minimal preprocessing.3)It takes the input image and assigns learnable weights and biases to the various features in the image. </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4) A convolutional network is able to successfully capture the Spatial and Temporal dependencies in an image through the application of relevant filters.</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5) We will be feeding various spatial images of both fires that occurred in the past and the vegetation type of San Diego County to make prediction of fire or no fire .</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6)The positive training images dataset consists of satellite images of a specific region with signs of smoke to depict fire accident and other is negative images dataset consisting on no smoke in it.</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7) For vegetation positive image datasets will be showing  more of dried grass, trees, plants etc and negative images with less of dry material or greener plants or trees.</a:t>
            </a:r>
            <a:endParaRPr>
              <a:solidFill>
                <a:srgbClr val="2D3B45"/>
              </a:solidFill>
            </a:endParaRPr>
          </a:p>
          <a:p>
            <a:pPr indent="0" lvl="0" marL="914400" rtl="0" algn="l">
              <a:lnSpc>
                <a:spcPct val="115000"/>
              </a:lnSpc>
              <a:spcBef>
                <a:spcPts val="900"/>
              </a:spcBef>
              <a:spcAft>
                <a:spcPts val="0"/>
              </a:spcAft>
              <a:buNone/>
            </a:pPr>
            <a:r>
              <a:t/>
            </a:r>
            <a:endParaRPr sz="1200">
              <a:solidFill>
                <a:srgbClr val="2D3B45"/>
              </a:solidFill>
            </a:endParaRPr>
          </a:p>
          <a:p>
            <a:pPr indent="0" lvl="0" marL="914400" rtl="0" algn="l">
              <a:lnSpc>
                <a:spcPct val="115000"/>
              </a:lnSpc>
              <a:spcBef>
                <a:spcPts val="900"/>
              </a:spcBef>
              <a:spcAft>
                <a:spcPts val="900"/>
              </a:spcAft>
              <a:buNone/>
            </a:pPr>
            <a:r>
              <a:t/>
            </a:r>
            <a:endParaRPr sz="1200">
              <a:solidFill>
                <a:srgbClr val="2D3B4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u="sng"/>
              <a:t>Introduction</a:t>
            </a:r>
            <a:endParaRPr u="sng"/>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1000"/>
              </a:spcBef>
              <a:spcAft>
                <a:spcPts val="0"/>
              </a:spcAft>
              <a:buClr>
                <a:schemeClr val="dk1"/>
              </a:buClr>
              <a:buSzPts val="1800"/>
              <a:buChar char="●"/>
            </a:pPr>
            <a:r>
              <a:rPr lang="en">
                <a:solidFill>
                  <a:schemeClr val="dk1"/>
                </a:solidFill>
              </a:rPr>
              <a:t>Number of wildfire incidents are increasing every year causing a lot of damage to the environment, lives, and property.</a:t>
            </a:r>
            <a:endParaRPr>
              <a:solidFill>
                <a:schemeClr val="dk1"/>
              </a:solidFill>
            </a:endParaRPr>
          </a:p>
          <a:p>
            <a:pPr indent="-342900" lvl="0" marL="457200" rtl="0" algn="l">
              <a:lnSpc>
                <a:spcPct val="120000"/>
              </a:lnSpc>
              <a:spcBef>
                <a:spcPts val="0"/>
              </a:spcBef>
              <a:spcAft>
                <a:spcPts val="0"/>
              </a:spcAft>
              <a:buClr>
                <a:schemeClr val="dk1"/>
              </a:buClr>
              <a:buSzPts val="1800"/>
              <a:buChar char="●"/>
            </a:pPr>
            <a:r>
              <a:rPr lang="en">
                <a:solidFill>
                  <a:schemeClr val="dk1"/>
                </a:solidFill>
              </a:rPr>
              <a:t>Combination of fire, vegetation, climate, humans, and weather make it difficult to predict.</a:t>
            </a:r>
            <a:endParaRPr>
              <a:solidFill>
                <a:schemeClr val="dk1"/>
              </a:solidFill>
            </a:endParaRPr>
          </a:p>
          <a:p>
            <a:pPr indent="-342900" lvl="0" marL="457200" rtl="0" algn="l">
              <a:lnSpc>
                <a:spcPct val="120000"/>
              </a:lnSpc>
              <a:spcBef>
                <a:spcPts val="0"/>
              </a:spcBef>
              <a:spcAft>
                <a:spcPts val="0"/>
              </a:spcAft>
              <a:buClr>
                <a:schemeClr val="dk1"/>
              </a:buClr>
              <a:buSzPts val="1800"/>
              <a:buChar char="●"/>
            </a:pPr>
            <a:r>
              <a:rPr lang="en">
                <a:solidFill>
                  <a:schemeClr val="dk1"/>
                </a:solidFill>
              </a:rPr>
              <a:t>Key factors: biomass, wind speed, terrain, temperature, humidity etc.</a:t>
            </a:r>
            <a:endParaRPr>
              <a:solidFill>
                <a:schemeClr val="dk1"/>
              </a:solidFill>
            </a:endParaRPr>
          </a:p>
          <a:p>
            <a:pPr indent="-342900" lvl="0" marL="457200" rtl="0" algn="l">
              <a:lnSpc>
                <a:spcPct val="120000"/>
              </a:lnSpc>
              <a:spcBef>
                <a:spcPts val="0"/>
              </a:spcBef>
              <a:spcAft>
                <a:spcPts val="0"/>
              </a:spcAft>
              <a:buClr>
                <a:schemeClr val="dk1"/>
              </a:buClr>
              <a:buSzPts val="1800"/>
              <a:buChar char="●"/>
            </a:pPr>
            <a:r>
              <a:rPr lang="en">
                <a:solidFill>
                  <a:schemeClr val="dk1"/>
                </a:solidFill>
              </a:rPr>
              <a:t>In this project we shall use spatial images of a particular county which has both signs of smoke and no sign of smokes to train the model. </a:t>
            </a:r>
            <a:endParaRPr>
              <a:solidFill>
                <a:schemeClr val="dk1"/>
              </a:solidFill>
            </a:endParaRPr>
          </a:p>
          <a:p>
            <a:pPr indent="0" lvl="0" marL="0" rtl="0" algn="l">
              <a:spcBef>
                <a:spcPts val="0"/>
              </a:spcBef>
              <a:spcAft>
                <a:spcPts val="1600"/>
              </a:spcAft>
              <a:buNone/>
            </a:pPr>
            <a:r>
              <a:t/>
            </a:r>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0" name="Google Shape;200;p32"/>
          <p:cNvSpPr txBox="1"/>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D3B45"/>
              </a:buClr>
              <a:buSzPts val="1600"/>
              <a:buChar char="●"/>
            </a:pPr>
            <a:r>
              <a:rPr b="1" lang="en" sz="1600">
                <a:solidFill>
                  <a:srgbClr val="2D3B45"/>
                </a:solidFill>
              </a:rPr>
              <a:t>Residual Neural Network (ResNet):</a:t>
            </a:r>
            <a:endParaRPr b="1" sz="1600">
              <a:solidFill>
                <a:srgbClr val="2D3B45"/>
              </a:solidFill>
            </a:endParaRPr>
          </a:p>
          <a:p>
            <a:pPr indent="0" lvl="0" marL="914400" rtl="0" algn="l">
              <a:lnSpc>
                <a:spcPct val="115000"/>
              </a:lnSpc>
              <a:spcBef>
                <a:spcPts val="900"/>
              </a:spcBef>
              <a:spcAft>
                <a:spcPts val="0"/>
              </a:spcAft>
              <a:buNone/>
            </a:pPr>
            <a:r>
              <a:rPr lang="en">
                <a:solidFill>
                  <a:srgbClr val="2D3B45"/>
                </a:solidFill>
              </a:rPr>
              <a:t>1)A residual neural network is an artificial neural network of a kind that builds on constructs known from pyramidal cells</a:t>
            </a:r>
            <a:endParaRPr>
              <a:solidFill>
                <a:srgbClr val="2D3B45"/>
              </a:solidFill>
            </a:endParaRPr>
          </a:p>
          <a:p>
            <a:pPr indent="0" lvl="0" marL="914400" rtl="0" algn="l">
              <a:lnSpc>
                <a:spcPct val="115000"/>
              </a:lnSpc>
              <a:spcBef>
                <a:spcPts val="900"/>
              </a:spcBef>
              <a:spcAft>
                <a:spcPts val="0"/>
              </a:spcAft>
              <a:buNone/>
            </a:pPr>
            <a:r>
              <a:rPr lang="en">
                <a:solidFill>
                  <a:srgbClr val="2D3B45"/>
                </a:solidFill>
              </a:rPr>
              <a:t>2)</a:t>
            </a:r>
            <a:r>
              <a:rPr lang="en">
                <a:solidFill>
                  <a:srgbClr val="222222"/>
                </a:solidFill>
                <a:highlight>
                  <a:srgbClr val="FFFFFF"/>
                </a:highlight>
              </a:rPr>
              <a:t>Residual neural networks do this by utilizing </a:t>
            </a:r>
            <a:r>
              <a:rPr lang="en">
                <a:solidFill>
                  <a:srgbClr val="222222"/>
                </a:solidFill>
              </a:rPr>
              <a:t>skip connections. A typical ResNet model will utilize single-layer skips. </a:t>
            </a:r>
            <a:endParaRPr>
              <a:solidFill>
                <a:srgbClr val="222222"/>
              </a:solidFill>
            </a:endParaRPr>
          </a:p>
          <a:p>
            <a:pPr indent="0" lvl="0" marL="914400" rtl="0" algn="l">
              <a:lnSpc>
                <a:spcPct val="115000"/>
              </a:lnSpc>
              <a:spcBef>
                <a:spcPts val="900"/>
              </a:spcBef>
              <a:spcAft>
                <a:spcPts val="0"/>
              </a:spcAft>
              <a:buNone/>
            </a:pPr>
            <a:r>
              <a:rPr lang="en">
                <a:solidFill>
                  <a:srgbClr val="2D3B45"/>
                </a:solidFill>
              </a:rPr>
              <a:t>3)</a:t>
            </a:r>
            <a:r>
              <a:rPr lang="en">
                <a:solidFill>
                  <a:srgbClr val="222222"/>
                </a:solidFill>
              </a:rPr>
              <a:t>ResNet can give high performance even with thousands of layers. ResNet addresses the vanishing gradient problem wherein performance gets saturated.</a:t>
            </a:r>
            <a:endParaRPr>
              <a:solidFill>
                <a:srgbClr val="222222"/>
              </a:solidFill>
            </a:endParaRPr>
          </a:p>
          <a:p>
            <a:pPr indent="0" lvl="0" marL="914400" rtl="0" algn="l">
              <a:lnSpc>
                <a:spcPct val="115000"/>
              </a:lnSpc>
              <a:spcBef>
                <a:spcPts val="900"/>
              </a:spcBef>
              <a:spcAft>
                <a:spcPts val="0"/>
              </a:spcAft>
              <a:buNone/>
            </a:pPr>
            <a:r>
              <a:rPr lang="en">
                <a:solidFill>
                  <a:srgbClr val="222222"/>
                </a:solidFill>
              </a:rPr>
              <a:t>4)For this model also  we use </a:t>
            </a:r>
            <a:r>
              <a:rPr lang="en">
                <a:solidFill>
                  <a:srgbClr val="2D3B45"/>
                </a:solidFill>
              </a:rPr>
              <a:t>various spatial images of both fires that occurred in the past and the vegetation type of San Diego County  to train the model and to make prediction of fire or no fire .</a:t>
            </a:r>
            <a:endParaRPr>
              <a:solidFill>
                <a:srgbClr val="2D3B45"/>
              </a:solidFill>
            </a:endParaRPr>
          </a:p>
          <a:p>
            <a:pPr indent="0" lvl="0" marL="914400" rtl="0" algn="l">
              <a:lnSpc>
                <a:spcPct val="115000"/>
              </a:lnSpc>
              <a:spcBef>
                <a:spcPts val="900"/>
              </a:spcBef>
              <a:spcAft>
                <a:spcPts val="900"/>
              </a:spcAft>
              <a:buNone/>
            </a:pPr>
            <a:r>
              <a:t/>
            </a:r>
            <a:endParaRPr>
              <a:solidFill>
                <a:srgbClr val="2D3B45"/>
              </a:solidFill>
            </a:endParaRPr>
          </a:p>
        </p:txBody>
      </p:sp>
      <p:pic>
        <p:nvPicPr>
          <p:cNvPr id="201" name="Google Shape;201;p32"/>
          <p:cNvPicPr preferRelativeResize="0"/>
          <p:nvPr/>
        </p:nvPicPr>
        <p:blipFill>
          <a:blip r:embed="rId3">
            <a:alphaModFix/>
          </a:blip>
          <a:stretch>
            <a:fillRect/>
          </a:stretch>
        </p:blipFill>
        <p:spPr>
          <a:xfrm>
            <a:off x="1504725" y="3099800"/>
            <a:ext cx="2409825" cy="183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4000"/>
              <a:t>THANKYOU</a:t>
            </a:r>
            <a:endParaRPr b="1" sz="4000"/>
          </a:p>
        </p:txBody>
      </p:sp>
      <p:sp>
        <p:nvSpPr>
          <p:cNvPr id="207" name="Google Shape;20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94200" y="357500"/>
            <a:ext cx="8889600" cy="6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Fig below showing the areas prone to wildfire by recent reports by </a:t>
            </a:r>
            <a:r>
              <a:rPr lang="en" sz="1600"/>
              <a:t>National</a:t>
            </a:r>
            <a:r>
              <a:rPr lang="en" sz="1600"/>
              <a:t> Interagency Fire Center</a:t>
            </a:r>
            <a:endParaRPr sz="16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 name="Google Shape;71;p15"/>
          <p:cNvPicPr preferRelativeResize="0"/>
          <p:nvPr/>
        </p:nvPicPr>
        <p:blipFill rotWithShape="1">
          <a:blip r:embed="rId3">
            <a:alphaModFix/>
          </a:blip>
          <a:srcRect b="0" l="0" r="3203" t="0"/>
          <a:stretch/>
        </p:blipFill>
        <p:spPr>
          <a:xfrm>
            <a:off x="253725" y="1084050"/>
            <a:ext cx="8361074" cy="3840325"/>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1999" l="0" r="0" t="2000"/>
          <a:stretch/>
        </p:blipFill>
        <p:spPr>
          <a:xfrm>
            <a:off x="0" y="0"/>
            <a:ext cx="9087626"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 and Visualizations</a:t>
            </a:r>
            <a:endParaRPr/>
          </a:p>
        </p:txBody>
      </p:sp>
      <p:sp>
        <p:nvSpPr>
          <p:cNvPr id="83" name="Google Shape;83;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dk1"/>
                </a:solidFill>
              </a:rPr>
              <a:t>The overall data set is a combination of satellite and sensor data depicting the following 3 dimensions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Weather</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Terrain</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Fire- historic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84" name="Google Shape;84;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7"/>
          <p:cNvPicPr preferRelativeResize="0"/>
          <p:nvPr/>
        </p:nvPicPr>
        <p:blipFill>
          <a:blip r:embed="rId3">
            <a:alphaModFix/>
          </a:blip>
          <a:stretch>
            <a:fillRect/>
          </a:stretch>
        </p:blipFill>
        <p:spPr>
          <a:xfrm>
            <a:off x="4407650" y="1077775"/>
            <a:ext cx="4476975" cy="3565800"/>
          </a:xfrm>
          <a:prstGeom prst="rect">
            <a:avLst/>
          </a:prstGeom>
          <a:noFill/>
          <a:ln>
            <a:noFill/>
          </a:ln>
        </p:spPr>
      </p:pic>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Preprocessing</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Data </a:t>
            </a:r>
            <a:r>
              <a:rPr lang="en"/>
              <a:t>Preprocessing </a:t>
            </a:r>
            <a:r>
              <a:rPr lang="en"/>
              <a:t>refers to applying transformation to our data before feeding into the </a:t>
            </a:r>
            <a:r>
              <a:rPr lang="en"/>
              <a:t>algorithm</a:t>
            </a:r>
            <a:r>
              <a:rPr lang="en"/>
              <a:t>. In simple terms it mean to </a:t>
            </a:r>
            <a:r>
              <a:rPr lang="en"/>
              <a:t>convert</a:t>
            </a:r>
            <a:r>
              <a:rPr lang="en"/>
              <a:t> raw , messy data in to clean data. </a:t>
            </a:r>
            <a:endParaRPr/>
          </a:p>
          <a:p>
            <a:pPr indent="0" lvl="0" marL="457200" rtl="0" algn="l">
              <a:spcBef>
                <a:spcPts val="1600"/>
              </a:spcBef>
              <a:spcAft>
                <a:spcPts val="0"/>
              </a:spcAft>
              <a:buNone/>
            </a:pPr>
            <a:r>
              <a:rPr lang="en"/>
              <a:t>For </a:t>
            </a:r>
            <a:r>
              <a:rPr lang="en"/>
              <a:t>achieving</a:t>
            </a:r>
            <a:r>
              <a:rPr lang="en"/>
              <a:t> better results from Machine learning models  it is </a:t>
            </a:r>
            <a:r>
              <a:rPr lang="en"/>
              <a:t>necessary</a:t>
            </a:r>
            <a:r>
              <a:rPr lang="en"/>
              <a:t> to have the data in clean and proper format. We used the below 3 process to clean data</a:t>
            </a:r>
            <a:endParaRPr/>
          </a:p>
          <a:p>
            <a:pPr indent="-342900" lvl="0" marL="457200" rtl="0" algn="l">
              <a:spcBef>
                <a:spcPts val="1600"/>
              </a:spcBef>
              <a:spcAft>
                <a:spcPts val="0"/>
              </a:spcAft>
              <a:buSzPts val="1800"/>
              <a:buChar char="●"/>
            </a:pPr>
            <a:r>
              <a:rPr lang="en"/>
              <a:t>Normalization</a:t>
            </a:r>
            <a:endParaRPr/>
          </a:p>
          <a:p>
            <a:pPr indent="-342900" lvl="0" marL="457200" rtl="0" algn="l">
              <a:spcBef>
                <a:spcPts val="0"/>
              </a:spcBef>
              <a:spcAft>
                <a:spcPts val="0"/>
              </a:spcAft>
              <a:buSzPts val="1800"/>
              <a:buChar char="●"/>
            </a:pPr>
            <a:r>
              <a:rPr lang="en"/>
              <a:t>Dimensionality reduction</a:t>
            </a:r>
            <a:endParaRPr/>
          </a:p>
          <a:p>
            <a:pPr indent="-342900" lvl="0" marL="457200" rtl="0" algn="l">
              <a:spcBef>
                <a:spcPts val="0"/>
              </a:spcBef>
              <a:spcAft>
                <a:spcPts val="0"/>
              </a:spcAft>
              <a:buSzPts val="1800"/>
              <a:buChar char="●"/>
            </a:pPr>
            <a:r>
              <a:rPr lang="en"/>
              <a:t>Hold out plus k-fold cross validation</a:t>
            </a:r>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sz="1400">
                <a:solidFill>
                  <a:schemeClr val="dk1"/>
                </a:solidFill>
                <a:highlight>
                  <a:srgbClr val="FFFFFF"/>
                </a:highlight>
                <a:latin typeface="Roboto"/>
                <a:ea typeface="Roboto"/>
                <a:cs typeface="Roboto"/>
                <a:sym typeface="Roboto"/>
              </a:rPr>
              <a:t>Da</a:t>
            </a:r>
            <a:r>
              <a:rPr lang="en" sz="1400">
                <a:solidFill>
                  <a:schemeClr val="dk1"/>
                </a:solidFill>
                <a:highlight>
                  <a:srgbClr val="FFFFFF"/>
                </a:highlight>
                <a:latin typeface="Roboto"/>
                <a:ea typeface="Roboto"/>
                <a:cs typeface="Roboto"/>
                <a:sym typeface="Roboto"/>
              </a:rPr>
              <a:t>ta preparation is a task of converting data from a given form to a much more usable and desired form i.e. making it more meaningful and informative. We will be using the below steps to process the data</a:t>
            </a:r>
            <a:endParaRPr sz="1400">
              <a:solidFill>
                <a:srgbClr val="2D3B45"/>
              </a:solidFill>
            </a:endParaRPr>
          </a:p>
          <a:p>
            <a:pPr indent="-317500" lvl="0" marL="457200" rtl="0" algn="l">
              <a:spcBef>
                <a:spcPts val="900"/>
              </a:spcBef>
              <a:spcAft>
                <a:spcPts val="0"/>
              </a:spcAft>
              <a:buClr>
                <a:srgbClr val="2D3B45"/>
              </a:buClr>
              <a:buSzPts val="1400"/>
              <a:buAutoNum type="arabicPeriod"/>
            </a:pPr>
            <a:r>
              <a:rPr lang="en" sz="1400">
                <a:solidFill>
                  <a:srgbClr val="2D3B45"/>
                </a:solidFill>
              </a:rPr>
              <a:t>Collected data from various sources</a:t>
            </a:r>
            <a:endParaRPr sz="1400">
              <a:solidFill>
                <a:srgbClr val="2D3B45"/>
              </a:solidFill>
            </a:endParaRPr>
          </a:p>
          <a:p>
            <a:pPr indent="-317500" lvl="0" marL="457200" rtl="0" algn="l">
              <a:spcBef>
                <a:spcPts val="0"/>
              </a:spcBef>
              <a:spcAft>
                <a:spcPts val="0"/>
              </a:spcAft>
              <a:buClr>
                <a:srgbClr val="2D3B45"/>
              </a:buClr>
              <a:buSzPts val="1400"/>
              <a:buAutoNum type="arabicPeriod"/>
            </a:pPr>
            <a:r>
              <a:rPr lang="en" sz="1400">
                <a:solidFill>
                  <a:srgbClr val="2D3B45"/>
                </a:solidFill>
              </a:rPr>
              <a:t>Analyzed data for correctness</a:t>
            </a:r>
            <a:endParaRPr sz="1400">
              <a:solidFill>
                <a:srgbClr val="2D3B45"/>
              </a:solidFill>
            </a:endParaRPr>
          </a:p>
          <a:p>
            <a:pPr indent="-317500" lvl="0" marL="457200" rtl="0" algn="l">
              <a:spcBef>
                <a:spcPts val="0"/>
              </a:spcBef>
              <a:spcAft>
                <a:spcPts val="0"/>
              </a:spcAft>
              <a:buClr>
                <a:srgbClr val="2D3B45"/>
              </a:buClr>
              <a:buSzPts val="1400"/>
              <a:buAutoNum type="arabicPeriod"/>
            </a:pPr>
            <a:r>
              <a:rPr lang="en" sz="1400">
                <a:solidFill>
                  <a:srgbClr val="2D3B45"/>
                </a:solidFill>
              </a:rPr>
              <a:t>Cleaned data</a:t>
            </a:r>
            <a:endParaRPr sz="1400">
              <a:solidFill>
                <a:srgbClr val="2D3B45"/>
              </a:solidFill>
            </a:endParaRPr>
          </a:p>
          <a:p>
            <a:pPr indent="-317500" lvl="0" marL="457200" rtl="0" algn="l">
              <a:spcBef>
                <a:spcPts val="0"/>
              </a:spcBef>
              <a:spcAft>
                <a:spcPts val="0"/>
              </a:spcAft>
              <a:buClr>
                <a:srgbClr val="2D3B45"/>
              </a:buClr>
              <a:buSzPts val="1400"/>
              <a:buAutoNum type="arabicPeriod"/>
            </a:pPr>
            <a:r>
              <a:rPr lang="en" sz="1400">
                <a:solidFill>
                  <a:srgbClr val="2D3B45"/>
                </a:solidFill>
              </a:rPr>
              <a:t>Visualized data for correlations using Seaborn heatmaps and plots</a:t>
            </a:r>
            <a:endParaRPr sz="1400">
              <a:solidFill>
                <a:srgbClr val="2D3B45"/>
              </a:solidFill>
            </a:endParaRPr>
          </a:p>
          <a:p>
            <a:pPr indent="-317500" lvl="0" marL="457200" rtl="0" algn="l">
              <a:spcBef>
                <a:spcPts val="0"/>
              </a:spcBef>
              <a:spcAft>
                <a:spcPts val="0"/>
              </a:spcAft>
              <a:buClr>
                <a:srgbClr val="2D3B45"/>
              </a:buClr>
              <a:buSzPts val="1400"/>
              <a:buAutoNum type="arabicPeriod"/>
            </a:pPr>
            <a:r>
              <a:rPr lang="en" sz="1400">
                <a:solidFill>
                  <a:srgbClr val="2D3B45"/>
                </a:solidFill>
              </a:rPr>
              <a:t>Removed least correlated attributes</a:t>
            </a:r>
            <a:endParaRPr sz="1400">
              <a:solidFill>
                <a:srgbClr val="2D3B45"/>
              </a:solidFill>
            </a:endParaRPr>
          </a:p>
          <a:p>
            <a:pPr indent="-317500" lvl="0" marL="457200" rtl="0" algn="l">
              <a:spcBef>
                <a:spcPts val="0"/>
              </a:spcBef>
              <a:spcAft>
                <a:spcPts val="0"/>
              </a:spcAft>
              <a:buClr>
                <a:srgbClr val="2D3B45"/>
              </a:buClr>
              <a:buSzPts val="1400"/>
              <a:buAutoNum type="arabicPeriod"/>
            </a:pPr>
            <a:r>
              <a:rPr lang="en" sz="1400">
                <a:solidFill>
                  <a:srgbClr val="2D3B45"/>
                </a:solidFill>
              </a:rPr>
              <a:t>Labeled the data to 0 (“no fire”) and 1 (“fire”) using fire history of San Diego as a reference.</a:t>
            </a:r>
            <a:endParaRPr sz="1400">
              <a:solidFill>
                <a:srgbClr val="2D3B45"/>
              </a:solidFill>
            </a:endParaRPr>
          </a:p>
          <a:p>
            <a:pPr indent="0" lvl="0" marL="0" rtl="0" algn="l">
              <a:spcBef>
                <a:spcPts val="900"/>
              </a:spcBef>
              <a:spcAft>
                <a:spcPts val="900"/>
              </a:spcAft>
              <a:buNone/>
            </a:pPr>
            <a:r>
              <a:t/>
            </a:r>
            <a:endParaRPr sz="1200">
              <a:solidFill>
                <a:srgbClr val="2D3B45"/>
              </a:solidFill>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sz="1400">
                <a:solidFill>
                  <a:srgbClr val="000000"/>
                </a:solidFill>
              </a:rPr>
              <a:t>The goal of this dimension is to provide data analytics and insights into the relationship between weather and the possibility of wildfire at San Diego County. The weather data were obtained from various sources.</a:t>
            </a:r>
            <a:endParaRPr sz="1400">
              <a:solidFill>
                <a:srgbClr val="000000"/>
              </a:solidFill>
            </a:endParaRPr>
          </a:p>
          <a:p>
            <a:pPr indent="0" lvl="0" marL="0" rtl="0" algn="l">
              <a:spcBef>
                <a:spcPts val="900"/>
              </a:spcBef>
              <a:spcAft>
                <a:spcPts val="0"/>
              </a:spcAft>
              <a:buNone/>
            </a:pPr>
            <a:r>
              <a:rPr lang="en" sz="1400">
                <a:solidFill>
                  <a:srgbClr val="000000"/>
                </a:solidFill>
              </a:rPr>
              <a:t>The structure of the weather data has been given below:</a:t>
            </a:r>
            <a:endParaRPr sz="1400">
              <a:solidFill>
                <a:srgbClr val="000000"/>
              </a:solidFill>
            </a:endParaRPr>
          </a:p>
          <a:p>
            <a:pPr indent="0" lvl="0" marL="0" rtl="0" algn="l">
              <a:spcBef>
                <a:spcPts val="900"/>
              </a:spcBef>
              <a:spcAft>
                <a:spcPts val="0"/>
              </a:spcAft>
              <a:buNone/>
            </a:pPr>
            <a:r>
              <a:t/>
            </a:r>
            <a:endParaRPr sz="1200">
              <a:solidFill>
                <a:srgbClr val="2D3B45"/>
              </a:solidFill>
            </a:endParaRPr>
          </a:p>
          <a:p>
            <a:pPr indent="0" lvl="0" marL="0" rtl="0" algn="l">
              <a:spcBef>
                <a:spcPts val="900"/>
              </a:spcBef>
              <a:spcAft>
                <a:spcPts val="0"/>
              </a:spcAft>
              <a:buNone/>
            </a:pPr>
            <a:r>
              <a:t/>
            </a:r>
            <a:endParaRPr sz="1200">
              <a:solidFill>
                <a:srgbClr val="2D3B45"/>
              </a:solidFill>
            </a:endParaRPr>
          </a:p>
          <a:p>
            <a:pPr indent="0" lvl="0" marL="0" rtl="0" algn="l">
              <a:spcBef>
                <a:spcPts val="900"/>
              </a:spcBef>
              <a:spcAft>
                <a:spcPts val="900"/>
              </a:spcAft>
              <a:buClr>
                <a:schemeClr val="dk1"/>
              </a:buClr>
              <a:buSzPts val="1100"/>
              <a:buFont typeface="Arial"/>
              <a:buNone/>
            </a:pPr>
            <a:r>
              <a:t/>
            </a:r>
            <a:endParaRPr sz="1200">
              <a:solidFill>
                <a:srgbClr val="2D3B45"/>
              </a:solidFill>
            </a:endParaRPr>
          </a:p>
        </p:txBody>
      </p:sp>
      <p:pic>
        <p:nvPicPr>
          <p:cNvPr id="107" name="Google Shape;107;p20"/>
          <p:cNvPicPr preferRelativeResize="0"/>
          <p:nvPr/>
        </p:nvPicPr>
        <p:blipFill>
          <a:blip r:embed="rId3">
            <a:alphaModFix/>
          </a:blip>
          <a:stretch>
            <a:fillRect/>
          </a:stretch>
        </p:blipFill>
        <p:spPr>
          <a:xfrm>
            <a:off x="311700" y="2223050"/>
            <a:ext cx="8347324" cy="789250"/>
          </a:xfrm>
          <a:prstGeom prst="rect">
            <a:avLst/>
          </a:prstGeom>
          <a:noFill/>
          <a:ln>
            <a:noFill/>
          </a:ln>
        </p:spPr>
      </p:pic>
      <p:pic>
        <p:nvPicPr>
          <p:cNvPr id="108" name="Google Shape;108;p20"/>
          <p:cNvPicPr preferRelativeResize="0"/>
          <p:nvPr/>
        </p:nvPicPr>
        <p:blipFill>
          <a:blip r:embed="rId4">
            <a:alphaModFix/>
          </a:blip>
          <a:stretch>
            <a:fillRect/>
          </a:stretch>
        </p:blipFill>
        <p:spPr>
          <a:xfrm>
            <a:off x="434850" y="3012300"/>
            <a:ext cx="3201800" cy="2211675"/>
          </a:xfrm>
          <a:prstGeom prst="rect">
            <a:avLst/>
          </a:prstGeom>
          <a:noFill/>
          <a:ln>
            <a:noFill/>
          </a:ln>
        </p:spPr>
      </p:pic>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Correlation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highlight>
                  <a:srgbClr val="FFFFFF"/>
                </a:highlight>
                <a:latin typeface="Roboto"/>
                <a:ea typeface="Roboto"/>
                <a:cs typeface="Roboto"/>
                <a:sym typeface="Roboto"/>
              </a:rPr>
              <a:t>The below shown image</a:t>
            </a:r>
            <a:r>
              <a:rPr b="1" lang="en" sz="1400">
                <a:solidFill>
                  <a:schemeClr val="dk1"/>
                </a:solidFill>
                <a:highlight>
                  <a:srgbClr val="FFFFFF"/>
                </a:highlight>
                <a:latin typeface="Roboto"/>
                <a:ea typeface="Roboto"/>
                <a:cs typeface="Roboto"/>
                <a:sym typeface="Roboto"/>
              </a:rPr>
              <a:t> </a:t>
            </a:r>
            <a:r>
              <a:rPr lang="en" sz="1400">
                <a:solidFill>
                  <a:schemeClr val="dk1"/>
                </a:solidFill>
                <a:highlight>
                  <a:srgbClr val="FFFFFF"/>
                </a:highlight>
                <a:latin typeface="Roboto"/>
                <a:ea typeface="Roboto"/>
                <a:cs typeface="Roboto"/>
                <a:sym typeface="Roboto"/>
              </a:rPr>
              <a:t>is basically a covariance matrix. Also known as the auto-covariance matrix, dispersion matrix, variance matrix, or variance-covariance matrix. It is a matrix in which i-j position defines the correlation between the </a:t>
            </a:r>
            <a:r>
              <a:rPr i="1" lang="en" sz="1400">
                <a:solidFill>
                  <a:schemeClr val="dk1"/>
                </a:solidFill>
                <a:highlight>
                  <a:srgbClr val="FFFFFF"/>
                </a:highlight>
                <a:latin typeface="Roboto"/>
                <a:ea typeface="Roboto"/>
                <a:cs typeface="Roboto"/>
                <a:sym typeface="Roboto"/>
              </a:rPr>
              <a:t>ith</a:t>
            </a:r>
            <a:r>
              <a:rPr lang="en" sz="1400">
                <a:solidFill>
                  <a:schemeClr val="dk1"/>
                </a:solidFill>
                <a:highlight>
                  <a:srgbClr val="FFFFFF"/>
                </a:highlight>
                <a:latin typeface="Roboto"/>
                <a:ea typeface="Roboto"/>
                <a:cs typeface="Roboto"/>
                <a:sym typeface="Roboto"/>
              </a:rPr>
              <a:t> and </a:t>
            </a:r>
            <a:r>
              <a:rPr i="1" lang="en" sz="1400">
                <a:solidFill>
                  <a:schemeClr val="dk1"/>
                </a:solidFill>
                <a:highlight>
                  <a:srgbClr val="FFFFFF"/>
                </a:highlight>
                <a:latin typeface="Roboto"/>
                <a:ea typeface="Roboto"/>
                <a:cs typeface="Roboto"/>
                <a:sym typeface="Roboto"/>
              </a:rPr>
              <a:t>jth</a:t>
            </a:r>
            <a:r>
              <a:rPr lang="en" sz="1400">
                <a:solidFill>
                  <a:schemeClr val="dk1"/>
                </a:solidFill>
                <a:highlight>
                  <a:srgbClr val="FFFFFF"/>
                </a:highlight>
                <a:latin typeface="Roboto"/>
                <a:ea typeface="Roboto"/>
                <a:cs typeface="Roboto"/>
                <a:sym typeface="Roboto"/>
              </a:rPr>
              <a:t> parameter of the given  weather data-set.</a:t>
            </a:r>
            <a:endParaRPr sz="1400"/>
          </a:p>
        </p:txBody>
      </p:sp>
      <p:pic>
        <p:nvPicPr>
          <p:cNvPr id="116" name="Google Shape;116;p21"/>
          <p:cNvPicPr preferRelativeResize="0"/>
          <p:nvPr/>
        </p:nvPicPr>
        <p:blipFill>
          <a:blip r:embed="rId3">
            <a:alphaModFix/>
          </a:blip>
          <a:stretch>
            <a:fillRect/>
          </a:stretch>
        </p:blipFill>
        <p:spPr>
          <a:xfrm>
            <a:off x="472450" y="1963250"/>
            <a:ext cx="7403525" cy="3239525"/>
          </a:xfrm>
          <a:prstGeom prst="rect">
            <a:avLst/>
          </a:prstGeom>
          <a:noFill/>
          <a:ln>
            <a:noFill/>
          </a:ln>
        </p:spPr>
      </p:pic>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